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363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27742-CE4C-2A44-811D-6544076F4DAB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81B34-F5D8-3944-89C8-5720ED2396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36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6E9F2F-3268-E547-9CA0-38E7FBCF851B}" type="slidenum">
              <a:rPr lang="nl-NL" altLang="nl-NL"/>
              <a:pPr eaLnBrk="1" hangingPunct="1">
                <a:spcBef>
                  <a:spcPct val="0"/>
                </a:spcBef>
              </a:pPr>
              <a:t>2</a:t>
            </a:fld>
            <a:endParaRPr lang="nl-NL" altLang="nl-NL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3088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982893-0712-E040-B70C-4421C5051E2C}" type="slidenum">
              <a:rPr lang="nl-NL" altLang="nl-NL"/>
              <a:pPr eaLnBrk="1" hangingPunct="1">
                <a:spcBef>
                  <a:spcPct val="0"/>
                </a:spcBef>
              </a:pPr>
              <a:t>3</a:t>
            </a:fld>
            <a:endParaRPr lang="nl-NL" altLang="nl-NL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160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2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64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9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4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3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7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4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7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3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29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29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37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18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09-10-17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0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2398" y="1576553"/>
            <a:ext cx="6815669" cy="2711668"/>
          </a:xfrm>
        </p:spPr>
        <p:txBody>
          <a:bodyPr/>
          <a:lstStyle/>
          <a:p>
            <a:r>
              <a:rPr lang="nl-NL" dirty="0" smtClean="0"/>
              <a:t>2.3 VERSAILLES EN DE REPUBLIEK VAN WEIMAR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92398" y="4288220"/>
            <a:ext cx="6815669" cy="1324303"/>
          </a:xfrm>
        </p:spPr>
        <p:txBody>
          <a:bodyPr>
            <a:normAutofit/>
          </a:bodyPr>
          <a:lstStyle/>
          <a:p>
            <a:r>
              <a:rPr lang="nl-NL" dirty="0" smtClean="0"/>
              <a:t>HOOFDSTUK 2</a:t>
            </a:r>
          </a:p>
          <a:p>
            <a:r>
              <a:rPr lang="nl-NL" dirty="0" smtClean="0"/>
              <a:t>EUROPA IN DE JAREN 1914 - 1939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320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in Italië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 Verdrag van Versailles krijg Italië  Zuid-Tirol en stukje Kroatië</a:t>
            </a:r>
          </a:p>
          <a:p>
            <a:r>
              <a:rPr lang="nl-NL" dirty="0" smtClean="0"/>
              <a:t>Italianen vinden dit te weinig en zijn teleurgesteld</a:t>
            </a:r>
          </a:p>
          <a:p>
            <a:r>
              <a:rPr lang="nl-NL" dirty="0" smtClean="0"/>
              <a:t>Veel oud-soldaten in knokploegen</a:t>
            </a:r>
          </a:p>
          <a:p>
            <a:r>
              <a:rPr lang="nl-NL" dirty="0" smtClean="0"/>
              <a:t>Uit deze knokploegen ontstaat nieuwe politieke beweging: Fascisme</a:t>
            </a:r>
          </a:p>
          <a:p>
            <a:r>
              <a:rPr lang="nl-NL" dirty="0" smtClean="0"/>
              <a:t>Leider= </a:t>
            </a:r>
            <a:r>
              <a:rPr lang="nl-NL" dirty="0" err="1" smtClean="0"/>
              <a:t>Benito</a:t>
            </a:r>
            <a:r>
              <a:rPr lang="nl-NL" dirty="0" smtClean="0"/>
              <a:t> Mussolini</a:t>
            </a:r>
          </a:p>
          <a:p>
            <a:r>
              <a:rPr lang="nl-NL" dirty="0" smtClean="0"/>
              <a:t>Fascisten grijpen in 1922 de macht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29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Fascisme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Extreem-nationalistisch</a:t>
            </a:r>
          </a:p>
          <a:p>
            <a:r>
              <a:rPr lang="nl-NL" dirty="0" smtClean="0"/>
              <a:t>1 sterke leider: </a:t>
            </a:r>
            <a:r>
              <a:rPr lang="nl-NL" dirty="0" err="1" smtClean="0"/>
              <a:t>Il</a:t>
            </a:r>
            <a:r>
              <a:rPr lang="nl-NL" dirty="0" smtClean="0"/>
              <a:t> Duce</a:t>
            </a:r>
          </a:p>
          <a:p>
            <a:r>
              <a:rPr lang="nl-NL" dirty="0" smtClean="0"/>
              <a:t>Dictatuur: alleen de fascistische partij is toegestaan</a:t>
            </a:r>
          </a:p>
          <a:p>
            <a:r>
              <a:rPr lang="nl-NL" dirty="0" smtClean="0"/>
              <a:t>Geweld is toegestaan om doel te bereiken</a:t>
            </a:r>
          </a:p>
          <a:p>
            <a:r>
              <a:rPr lang="nl-NL" dirty="0" smtClean="0"/>
              <a:t>Communisten zijn de aartsvijand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4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Nationaalsocialisme in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746" y="2556931"/>
            <a:ext cx="10689020" cy="3696723"/>
          </a:xfrm>
        </p:spPr>
        <p:txBody>
          <a:bodyPr/>
          <a:lstStyle/>
          <a:p>
            <a:r>
              <a:rPr lang="nl-NL" dirty="0" smtClean="0"/>
              <a:t>Duitse variant van fascisme</a:t>
            </a:r>
          </a:p>
          <a:p>
            <a:r>
              <a:rPr lang="nl-NL" dirty="0" smtClean="0"/>
              <a:t>Afkorting = Nazi</a:t>
            </a:r>
          </a:p>
          <a:p>
            <a:r>
              <a:rPr lang="nl-NL" dirty="0" smtClean="0"/>
              <a:t>Leider = Adolf Hitler</a:t>
            </a:r>
          </a:p>
          <a:p>
            <a:r>
              <a:rPr lang="nl-NL" dirty="0" smtClean="0"/>
              <a:t>NSDAP =National-Socialistische Duitse Arbeiderspartij</a:t>
            </a:r>
          </a:p>
          <a:p>
            <a:r>
              <a:rPr lang="nl-NL" dirty="0" smtClean="0"/>
              <a:t>NSDAP pleegt mislukte staatsgreep in 1923</a:t>
            </a:r>
          </a:p>
          <a:p>
            <a:r>
              <a:rPr lang="nl-NL" dirty="0" smtClean="0"/>
              <a:t>Hitler gaat slechts 1 jaar de gevangenis in, waarin hij zijn ideeën opschrijft in boek:</a:t>
            </a:r>
          </a:p>
          <a:p>
            <a:r>
              <a:rPr lang="nl-NL" dirty="0" err="1" smtClean="0"/>
              <a:t>Mein</a:t>
            </a:r>
            <a:r>
              <a:rPr lang="nl-NL" dirty="0" smtClean="0"/>
              <a:t> </a:t>
            </a:r>
            <a:r>
              <a:rPr lang="nl-NL" dirty="0" err="1" smtClean="0"/>
              <a:t>Kampf</a:t>
            </a:r>
            <a:r>
              <a:rPr lang="nl-NL" dirty="0" smtClean="0"/>
              <a:t> = Mijn strijd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1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788276"/>
            <a:ext cx="9601196" cy="57806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Ideeën uit </a:t>
            </a:r>
            <a:r>
              <a:rPr lang="nl-NL" dirty="0" err="1" smtClean="0"/>
              <a:t>Mein</a:t>
            </a:r>
            <a:r>
              <a:rPr lang="nl-NL" dirty="0" smtClean="0"/>
              <a:t> </a:t>
            </a:r>
            <a:r>
              <a:rPr lang="nl-NL" dirty="0" err="1" smtClean="0"/>
              <a:t>Kampf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028497"/>
            <a:ext cx="9601196" cy="4487916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Extreem nationalistisch: het Duitse volk is het beste van de wereld</a:t>
            </a:r>
          </a:p>
          <a:p>
            <a:r>
              <a:rPr lang="nl-NL" dirty="0" smtClean="0"/>
              <a:t>Afschaffen democratie</a:t>
            </a:r>
          </a:p>
          <a:p>
            <a:r>
              <a:rPr lang="nl-NL" dirty="0" smtClean="0"/>
              <a:t>1 sterke leider</a:t>
            </a:r>
          </a:p>
          <a:p>
            <a:r>
              <a:rPr lang="nl-NL" dirty="0" smtClean="0"/>
              <a:t>Geweld is toegestaan om doel te bereiken</a:t>
            </a:r>
          </a:p>
          <a:p>
            <a:r>
              <a:rPr lang="nl-NL" dirty="0" smtClean="0"/>
              <a:t>Afschaffen van her Verdrag van Versailles</a:t>
            </a:r>
          </a:p>
          <a:p>
            <a:r>
              <a:rPr lang="nl-NL" dirty="0" smtClean="0"/>
              <a:t>Antisemitisch: Jodenhaat</a:t>
            </a:r>
          </a:p>
          <a:p>
            <a:r>
              <a:rPr lang="nl-NL" dirty="0" smtClean="0"/>
              <a:t>Joden moeten verdwijnen uit Duitsland</a:t>
            </a:r>
          </a:p>
          <a:p>
            <a:r>
              <a:rPr lang="nl-NL" dirty="0" smtClean="0"/>
              <a:t>Communisten zijn aartsvijanden</a:t>
            </a:r>
          </a:p>
          <a:p>
            <a:r>
              <a:rPr lang="nl-NL" dirty="0" smtClean="0"/>
              <a:t>Anti-religie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828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Dawesplan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1924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6746" y="2556932"/>
            <a:ext cx="10657488" cy="3318936"/>
          </a:xfrm>
        </p:spPr>
        <p:txBody>
          <a:bodyPr>
            <a:normAutofit fontScale="92500"/>
          </a:bodyPr>
          <a:lstStyle/>
          <a:p>
            <a:r>
              <a:rPr lang="nl-NL" dirty="0" err="1" smtClean="0"/>
              <a:t>Dawes</a:t>
            </a:r>
            <a:r>
              <a:rPr lang="nl-NL" dirty="0" smtClean="0"/>
              <a:t> is Amerikaanse bankier</a:t>
            </a:r>
          </a:p>
          <a:p>
            <a:r>
              <a:rPr lang="nl-NL" dirty="0" smtClean="0"/>
              <a:t>Financieel sterk Duitsland is ook gunstig voor Amerikaanse economie (handel)</a:t>
            </a:r>
          </a:p>
          <a:p>
            <a:r>
              <a:rPr lang="nl-NL" dirty="0"/>
              <a:t>Amerikanen lenen Duitsland geld, zodat:</a:t>
            </a:r>
          </a:p>
          <a:p>
            <a:pPr lvl="1"/>
            <a:r>
              <a:rPr lang="nl-NL" dirty="0"/>
              <a:t>Duitsland eigen economie kan versterken</a:t>
            </a:r>
          </a:p>
          <a:p>
            <a:pPr lvl="1"/>
            <a:r>
              <a:rPr lang="nl-NL" dirty="0"/>
              <a:t>Duitsland herstelbetalingen kan betalen, zodat deze landen leningen uit 1</a:t>
            </a:r>
            <a:r>
              <a:rPr lang="nl-NL" baseline="30000" dirty="0"/>
              <a:t>e</a:t>
            </a:r>
            <a:r>
              <a:rPr lang="nl-NL" dirty="0"/>
              <a:t> WO kan terugbetalen aan </a:t>
            </a:r>
            <a:r>
              <a:rPr lang="nl-NL" dirty="0" smtClean="0"/>
              <a:t>VS</a:t>
            </a:r>
          </a:p>
          <a:p>
            <a:r>
              <a:rPr lang="nl-NL" dirty="0" smtClean="0"/>
              <a:t>Welvaart in Duitsland groeit vanaf 1924</a:t>
            </a:r>
          </a:p>
          <a:p>
            <a:r>
              <a:rPr lang="nl-NL" dirty="0" smtClean="0"/>
              <a:t>Duitsland wordt in 1926 alsnog lid van Volkenbond</a:t>
            </a:r>
          </a:p>
        </p:txBody>
      </p:sp>
    </p:spTree>
    <p:extLst>
      <p:ext uri="{BB962C8B-B14F-4D97-AF65-F5344CB8AC3E}">
        <p14:creationId xmlns:p14="http://schemas.microsoft.com/office/powerpoint/2010/main" val="81922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Economische wereldcrisis</a:t>
            </a:r>
            <a:br>
              <a:rPr lang="nl-NL" dirty="0" smtClean="0"/>
            </a:br>
            <a:r>
              <a:rPr lang="nl-NL" dirty="0" smtClean="0"/>
              <a:t>1929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Crisis begint in de V.S.</a:t>
            </a:r>
          </a:p>
          <a:p>
            <a:r>
              <a:rPr lang="nl-NL" dirty="0" smtClean="0"/>
              <a:t>Aandelenkoersen op </a:t>
            </a:r>
            <a:r>
              <a:rPr lang="nl-NL" dirty="0" err="1" smtClean="0"/>
              <a:t>Wallstreet</a:t>
            </a:r>
            <a:r>
              <a:rPr lang="nl-NL" dirty="0" smtClean="0"/>
              <a:t>, New York stort in = beurskrach</a:t>
            </a:r>
          </a:p>
          <a:p>
            <a:r>
              <a:rPr lang="nl-NL" dirty="0" smtClean="0"/>
              <a:t>Banken en bedrijven gaan failliet</a:t>
            </a:r>
          </a:p>
          <a:p>
            <a:r>
              <a:rPr lang="nl-NL" dirty="0" smtClean="0"/>
              <a:t>Miljoenen mensen werkloos</a:t>
            </a:r>
          </a:p>
          <a:p>
            <a:r>
              <a:rPr lang="nl-NL" dirty="0" smtClean="0"/>
              <a:t>Crisis verspreidt zich over de wereld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36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crisis in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In 1932 is helft van de Duitsers werkloos</a:t>
            </a:r>
          </a:p>
          <a:p>
            <a:r>
              <a:rPr lang="nl-NL" dirty="0" smtClean="0"/>
              <a:t>Middenstanders en boeren gaan failliet</a:t>
            </a:r>
          </a:p>
          <a:p>
            <a:endParaRPr lang="nl-NL" dirty="0"/>
          </a:p>
          <a:p>
            <a:r>
              <a:rPr lang="nl-NL" dirty="0" smtClean="0"/>
              <a:t>Hitler belooft de crisis op te lossen</a:t>
            </a:r>
          </a:p>
          <a:p>
            <a:r>
              <a:rPr lang="nl-NL" dirty="0" smtClean="0"/>
              <a:t>NSDAP wordt in 1932 grootste partij</a:t>
            </a:r>
          </a:p>
          <a:p>
            <a:r>
              <a:rPr lang="nl-NL" smtClean="0"/>
              <a:t>30 </a:t>
            </a:r>
            <a:r>
              <a:rPr lang="nl-NL" dirty="0" smtClean="0"/>
              <a:t>januari 1933 wordt Hitler </a:t>
            </a:r>
            <a:r>
              <a:rPr lang="nl-NL" dirty="0" err="1" smtClean="0"/>
              <a:t>rijkskanslier</a:t>
            </a:r>
            <a:r>
              <a:rPr lang="nl-NL" dirty="0" smtClean="0"/>
              <a:t> = minister-president – leider van de regering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00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Vrede van Versailles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Inhoud bepaald door GB/F/VS</a:t>
            </a:r>
          </a:p>
          <a:p>
            <a:pPr eaLnBrk="1" hangingPunct="1"/>
            <a:r>
              <a:rPr lang="nl-NL" altLang="nl-NL"/>
              <a:t>Duitsland mag niet meepraten</a:t>
            </a:r>
          </a:p>
          <a:p>
            <a:pPr eaLnBrk="1" hangingPunct="1"/>
            <a:r>
              <a:rPr lang="nl-NL" altLang="nl-NL"/>
              <a:t>Duitsland als schuldige aangewezen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GB/F willen Duitsland zwaar straffen</a:t>
            </a:r>
          </a:p>
          <a:p>
            <a:pPr eaLnBrk="1" hangingPunct="1"/>
            <a:r>
              <a:rPr lang="nl-NL" altLang="nl-NL"/>
              <a:t>VS willen veilige, vrije en democratische wereld</a:t>
            </a:r>
          </a:p>
        </p:txBody>
      </p:sp>
    </p:spTree>
    <p:extLst>
      <p:ext uri="{BB962C8B-B14F-4D97-AF65-F5344CB8AC3E}">
        <p14:creationId xmlns:p14="http://schemas.microsoft.com/office/powerpoint/2010/main" val="122135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2" y="982133"/>
            <a:ext cx="9601196" cy="9339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z="4000" dirty="0"/>
              <a:t>Bepalingen Verdrag van </a:t>
            </a:r>
            <a:r>
              <a:rPr lang="nl-NL" altLang="nl-NL" sz="4000" dirty="0" smtClean="0"/>
              <a:t>Versailles voor Duitsland</a:t>
            </a:r>
            <a:endParaRPr lang="nl-NL" altLang="nl-NL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99090" y="1825625"/>
            <a:ext cx="11592910" cy="43513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nl-NL" altLang="nl-NL" sz="2000" dirty="0" smtClean="0"/>
          </a:p>
          <a:p>
            <a:pPr eaLnBrk="1" hangingPunct="1">
              <a:lnSpc>
                <a:spcPct val="80000"/>
              </a:lnSpc>
            </a:pPr>
            <a:endParaRPr lang="nl-NL" altLang="nl-NL" sz="2000" dirty="0"/>
          </a:p>
          <a:p>
            <a:pPr eaLnBrk="1" hangingPunct="1">
              <a:lnSpc>
                <a:spcPct val="80000"/>
              </a:lnSpc>
            </a:pPr>
            <a:endParaRPr lang="nl-NL" altLang="nl-NL" sz="2000" dirty="0" smtClean="0"/>
          </a:p>
          <a:p>
            <a:pPr eaLnBrk="1" hangingPunct="1">
              <a:lnSpc>
                <a:spcPct val="80000"/>
              </a:lnSpc>
            </a:pPr>
            <a:endParaRPr lang="nl-NL" altLang="nl-NL" sz="2000" dirty="0"/>
          </a:p>
          <a:p>
            <a:pPr eaLnBrk="1" hangingPunct="1">
              <a:lnSpc>
                <a:spcPct val="80000"/>
              </a:lnSpc>
            </a:pPr>
            <a:endParaRPr lang="nl-NL" altLang="nl-NL" sz="2000" dirty="0"/>
          </a:p>
          <a:p>
            <a:pPr eaLnBrk="1" hangingPunct="1">
              <a:lnSpc>
                <a:spcPct val="80000"/>
              </a:lnSpc>
            </a:pPr>
            <a:endParaRPr lang="nl-NL" altLang="nl-NL" sz="2000" dirty="0"/>
          </a:p>
          <a:p>
            <a:pPr>
              <a:lnSpc>
                <a:spcPct val="80000"/>
              </a:lnSpc>
            </a:pPr>
            <a:r>
              <a:rPr lang="nl-NL" altLang="nl-NL" sz="2000" dirty="0"/>
              <a:t>Duitsland verliest gebieden en koloniën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/>
              <a:t>Elzas-Lotharingen hoort weer bij Frankrijk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 smtClean="0"/>
              <a:t>Duitsland </a:t>
            </a:r>
            <a:r>
              <a:rPr lang="nl-NL" altLang="nl-NL" sz="2000" dirty="0"/>
              <a:t>mag geen luchtmacht </a:t>
            </a:r>
            <a:r>
              <a:rPr lang="nl-NL" altLang="nl-NL" sz="2000" dirty="0" smtClean="0"/>
              <a:t>en tanks hebben</a:t>
            </a:r>
            <a:endParaRPr lang="nl-NL" altLang="nl-NL" sz="2000" dirty="0"/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/>
              <a:t>Leger van slechts 100.000 man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/>
              <a:t>Rijnland wordt gedemilitariseerd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sz="2000" dirty="0"/>
              <a:t>Duitsland moet herstelbetalingen </a:t>
            </a:r>
            <a:r>
              <a:rPr lang="nl-NL" altLang="nl-NL" sz="2000" dirty="0" smtClean="0"/>
              <a:t>doen aan getroffen landen </a:t>
            </a:r>
            <a:endParaRPr lang="nl-NL" altLang="nl-NL" sz="2000" dirty="0"/>
          </a:p>
          <a:p>
            <a:pPr eaLnBrk="1" hangingPunct="1">
              <a:lnSpc>
                <a:spcPct val="80000"/>
              </a:lnSpc>
            </a:pPr>
            <a:endParaRPr lang="nl-NL" altLang="nl-NL" sz="2000" dirty="0"/>
          </a:p>
        </p:txBody>
      </p:sp>
      <p:pic>
        <p:nvPicPr>
          <p:cNvPr id="14340" name="Picture 4" descr="400px-German_Empire_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30" y="1916114"/>
            <a:ext cx="5997880" cy="30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827284" y="2492377"/>
            <a:ext cx="22492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nl-NL" altLang="nl-NL" sz="1000" i="1" dirty="0" err="1"/>
              <a:t>Duitsland’s</a:t>
            </a:r>
            <a:r>
              <a:rPr lang="nl-NL" altLang="nl-NL" sz="1000" i="1" dirty="0"/>
              <a:t> koloniën tot 1919</a:t>
            </a:r>
          </a:p>
        </p:txBody>
      </p:sp>
    </p:spTree>
    <p:extLst>
      <p:ext uri="{BB962C8B-B14F-4D97-AF65-F5344CB8AC3E}">
        <p14:creationId xmlns:p14="http://schemas.microsoft.com/office/powerpoint/2010/main" val="198830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/>
              <a:t>Bepalingen Verdrag van </a:t>
            </a:r>
            <a:r>
              <a:rPr lang="nl-NL" altLang="nl-NL" dirty="0" smtClean="0"/>
              <a:t>Versailles gericht op vrede en veiligheid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NL" dirty="0" smtClean="0"/>
              <a:t>Wensen van de V.S</a:t>
            </a:r>
          </a:p>
          <a:p>
            <a:pPr>
              <a:lnSpc>
                <a:spcPct val="80000"/>
              </a:lnSpc>
            </a:pPr>
            <a:r>
              <a:rPr lang="nl-NL" altLang="nl-NL" dirty="0" smtClean="0"/>
              <a:t>Volkenbond </a:t>
            </a:r>
            <a:r>
              <a:rPr lang="nl-NL" altLang="nl-NL" dirty="0"/>
              <a:t>opgericht </a:t>
            </a:r>
            <a:r>
              <a:rPr lang="nl-NL" altLang="nl-NL" dirty="0">
                <a:sym typeface="Wingdings" charset="2"/>
              </a:rPr>
              <a:t> om problemen op te lossen door praten</a:t>
            </a:r>
            <a:endParaRPr lang="nl-NL" altLang="nl-NL" dirty="0"/>
          </a:p>
          <a:p>
            <a:pPr>
              <a:lnSpc>
                <a:spcPct val="80000"/>
              </a:lnSpc>
            </a:pPr>
            <a:r>
              <a:rPr lang="nl-NL" altLang="nl-NL" dirty="0"/>
              <a:t>Zelfbeschikkingsrecht voor volkeren </a:t>
            </a:r>
            <a:r>
              <a:rPr lang="nl-NL" altLang="nl-NL" dirty="0">
                <a:sym typeface="Wingdings" charset="2"/>
              </a:rPr>
              <a:t> zelf beslissen over eigen land of deel zijn van een ander </a:t>
            </a:r>
            <a:r>
              <a:rPr lang="nl-NL" altLang="nl-NL" dirty="0" smtClean="0">
                <a:sym typeface="Wingdings" charset="2"/>
              </a:rPr>
              <a:t>land</a:t>
            </a:r>
          </a:p>
          <a:p>
            <a:pPr>
              <a:lnSpc>
                <a:spcPct val="80000"/>
              </a:lnSpc>
            </a:pPr>
            <a:r>
              <a:rPr lang="nl-NL" altLang="nl-NL" dirty="0" smtClean="0">
                <a:sym typeface="Wingdings" charset="2"/>
              </a:rPr>
              <a:t>Vrijhandel</a:t>
            </a:r>
          </a:p>
          <a:p>
            <a:pPr>
              <a:lnSpc>
                <a:spcPct val="80000"/>
              </a:lnSpc>
            </a:pPr>
            <a:r>
              <a:rPr lang="nl-NL" altLang="nl-NL" dirty="0" smtClean="0">
                <a:sym typeface="Wingdings" charset="2"/>
              </a:rPr>
              <a:t>De zee is van iedereen</a:t>
            </a:r>
          </a:p>
          <a:p>
            <a:pPr>
              <a:lnSpc>
                <a:spcPct val="80000"/>
              </a:lnSpc>
            </a:pPr>
            <a:r>
              <a:rPr lang="nl-NL" altLang="nl-NL" dirty="0" smtClean="0">
                <a:sym typeface="Wingdings" charset="2"/>
              </a:rPr>
              <a:t>Duitsland mocht geen lid worden</a:t>
            </a:r>
          </a:p>
          <a:p>
            <a:pPr>
              <a:lnSpc>
                <a:spcPct val="80000"/>
              </a:lnSpc>
            </a:pPr>
            <a:r>
              <a:rPr lang="nl-NL" altLang="nl-NL" dirty="0" smtClean="0">
                <a:sym typeface="Wingdings" charset="2"/>
              </a:rPr>
              <a:t>V.S wil zelf geen lid worden</a:t>
            </a: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26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/>
              <a:t>Gevolgen voor Oostenrijk-Hongarije na de 1</a:t>
            </a:r>
            <a:r>
              <a:rPr lang="nl-NL" altLang="nl-NL" baseline="30000" dirty="0" smtClean="0"/>
              <a:t>e</a:t>
            </a:r>
            <a:r>
              <a:rPr lang="nl-NL" altLang="nl-NL" dirty="0" smtClean="0"/>
              <a:t> Wereldoorlog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altLang="nl-NL" dirty="0"/>
              <a:t>O-H bestaat niet </a:t>
            </a:r>
            <a:r>
              <a:rPr lang="nl-NL" altLang="nl-NL" dirty="0" smtClean="0"/>
              <a:t>meer</a:t>
            </a:r>
          </a:p>
          <a:p>
            <a:r>
              <a:rPr lang="nl-NL" dirty="0" smtClean="0"/>
              <a:t>O-H valt uiteen in verschillende staten (zelfbeschikkingsrecht)</a:t>
            </a:r>
          </a:p>
          <a:p>
            <a:r>
              <a:rPr lang="nl-NL" dirty="0" smtClean="0"/>
              <a:t>Grenzen nieuwe staten vastgelegd in aparte vredesverdragen</a:t>
            </a:r>
          </a:p>
          <a:p>
            <a:r>
              <a:rPr lang="nl-NL" dirty="0" smtClean="0"/>
              <a:t>Nieuwe staten zijn bv Polen en </a:t>
            </a:r>
            <a:r>
              <a:rPr lang="nl-NL" dirty="0" err="1" smtClean="0"/>
              <a:t>Tjecho</a:t>
            </a:r>
            <a:r>
              <a:rPr lang="nl-NL" dirty="0" smtClean="0"/>
              <a:t>-Slowakije</a:t>
            </a:r>
          </a:p>
          <a:p>
            <a:r>
              <a:rPr lang="nl-NL" dirty="0" smtClean="0"/>
              <a:t>3 miljoen </a:t>
            </a:r>
            <a:r>
              <a:rPr lang="nl-NL" dirty="0" err="1" smtClean="0"/>
              <a:t>Sudeten</a:t>
            </a:r>
            <a:r>
              <a:rPr lang="nl-NL" dirty="0" smtClean="0"/>
              <a:t>-Duitsers in </a:t>
            </a:r>
            <a:r>
              <a:rPr lang="nl-NL" dirty="0" err="1"/>
              <a:t>Tjecho</a:t>
            </a:r>
            <a:r>
              <a:rPr lang="nl-NL" dirty="0"/>
              <a:t>-Slowakije</a:t>
            </a:r>
          </a:p>
          <a:p>
            <a:endParaRPr lang="nl-NL" dirty="0" smtClean="0"/>
          </a:p>
          <a:p>
            <a:r>
              <a:rPr lang="nl-NL" dirty="0" smtClean="0"/>
              <a:t>Oostenrijk en Hongarije worden aparte staten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0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Republiek van Weimar</a:t>
            </a:r>
            <a:br>
              <a:rPr lang="nl-NL" dirty="0" smtClean="0"/>
            </a:br>
            <a:r>
              <a:rPr lang="nl-NL" dirty="0" smtClean="0"/>
              <a:t>1919-1933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Duitsland verandert van een keizerrijk in een parlementaire democratie</a:t>
            </a:r>
          </a:p>
          <a:p>
            <a:r>
              <a:rPr lang="nl-NL" dirty="0" smtClean="0"/>
              <a:t>Door dreiging van revoluties is 1</a:t>
            </a:r>
            <a:r>
              <a:rPr lang="nl-NL" baseline="30000" dirty="0" smtClean="0"/>
              <a:t>e</a:t>
            </a:r>
            <a:r>
              <a:rPr lang="nl-NL" dirty="0" smtClean="0"/>
              <a:t> vergadering van parlement in het stadje Weimar</a:t>
            </a:r>
          </a:p>
          <a:p>
            <a:r>
              <a:rPr lang="nl-NL" dirty="0" smtClean="0"/>
              <a:t>Bij 1</a:t>
            </a:r>
            <a:r>
              <a:rPr lang="nl-NL" baseline="30000" dirty="0" smtClean="0"/>
              <a:t>e</a:t>
            </a:r>
            <a:r>
              <a:rPr lang="nl-NL" dirty="0" smtClean="0"/>
              <a:t> verkiezingen haalden democratische partijen grote meerderheid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1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Dolkstootlegende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Democratische regering ondertekent Verdrag van Versailles</a:t>
            </a:r>
          </a:p>
          <a:p>
            <a:r>
              <a:rPr lang="nl-NL" dirty="0" smtClean="0"/>
              <a:t>Veel Duitsers zien dit als verraad</a:t>
            </a:r>
          </a:p>
          <a:p>
            <a:r>
              <a:rPr lang="nl-NL" dirty="0" smtClean="0"/>
              <a:t>Legerleiding verzint dolkstootlegende</a:t>
            </a:r>
          </a:p>
          <a:p>
            <a:r>
              <a:rPr lang="nl-NL" dirty="0" smtClean="0"/>
              <a:t>‘Duitsland heeft oorlog niet verloren op het slagveld, maar door het verraad van de democraten’</a:t>
            </a:r>
          </a:p>
          <a:p>
            <a:r>
              <a:rPr lang="nl-NL" dirty="0" smtClean="0"/>
              <a:t>Legerleiding had niet zelf om wapenstilstand gevraagd, maar dit laten doen door democratische politici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14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Problemen in de Weimarrepubliek</a:t>
            </a:r>
            <a:br>
              <a:rPr lang="nl-NL" dirty="0" smtClean="0"/>
            </a:br>
            <a:r>
              <a:rPr lang="nl-NL" dirty="0" smtClean="0"/>
              <a:t>1919-1922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Grote werkloosheid onder teruggekeerde soldaten</a:t>
            </a:r>
          </a:p>
          <a:p>
            <a:r>
              <a:rPr lang="nl-NL" dirty="0" smtClean="0"/>
              <a:t>Straatgevechten tussen politieke knokploegen</a:t>
            </a:r>
          </a:p>
          <a:p>
            <a:r>
              <a:rPr lang="nl-NL" dirty="0" smtClean="0"/>
              <a:t>Grote inflatie; producten stijgen snel in 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212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Superinflatie </a:t>
            </a:r>
            <a:br>
              <a:rPr lang="nl-NL" dirty="0" smtClean="0"/>
            </a:br>
            <a:r>
              <a:rPr lang="nl-NL" dirty="0" smtClean="0"/>
              <a:t>1923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Duitsland treuzelt met herstelbetalingen</a:t>
            </a:r>
          </a:p>
          <a:p>
            <a:r>
              <a:rPr lang="nl-NL" dirty="0" smtClean="0"/>
              <a:t>Franse en Belgische troepen bezetten het industriële Ruhrgebied</a:t>
            </a:r>
          </a:p>
          <a:p>
            <a:r>
              <a:rPr lang="nl-NL" dirty="0" smtClean="0"/>
              <a:t>Duitse arbeiders en ambtenaren staken tegen bezetting</a:t>
            </a:r>
          </a:p>
          <a:p>
            <a:r>
              <a:rPr lang="nl-NL" dirty="0" smtClean="0"/>
              <a:t>Regering steunt stakers door grote hoeveelheid geld bij te laten drukken om hun lonen te betalen</a:t>
            </a:r>
          </a:p>
          <a:p>
            <a:r>
              <a:rPr lang="nl-NL" dirty="0" smtClean="0"/>
              <a:t>Gevolgen = superinflatie en totaal wantrouwen tegen Duitse regering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6371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636</Words>
  <Application>Microsoft Macintosh PowerPoint</Application>
  <PresentationFormat>Breedbeeld</PresentationFormat>
  <Paragraphs>114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Garamond</vt:lpstr>
      <vt:lpstr>Wingdings</vt:lpstr>
      <vt:lpstr>Arial</vt:lpstr>
      <vt:lpstr>Organisch</vt:lpstr>
      <vt:lpstr>2.3 VERSAILLES EN DE REPUBLIEK VAN WEIMAR</vt:lpstr>
      <vt:lpstr>Vrede van Versailles</vt:lpstr>
      <vt:lpstr>Bepalingen Verdrag van Versailles voor Duitsland</vt:lpstr>
      <vt:lpstr>Bepalingen Verdrag van Versailles gericht op vrede en veiligheid</vt:lpstr>
      <vt:lpstr>Gevolgen voor Oostenrijk-Hongarije na de 1e Wereldoorlog</vt:lpstr>
      <vt:lpstr>De Republiek van Weimar 1919-1933</vt:lpstr>
      <vt:lpstr>Dolkstootlegende </vt:lpstr>
      <vt:lpstr>Problemen in de Weimarrepubliek 1919-1922</vt:lpstr>
      <vt:lpstr>Superinflatie  1923</vt:lpstr>
      <vt:lpstr>Problemen in Italië</vt:lpstr>
      <vt:lpstr>Fascisme</vt:lpstr>
      <vt:lpstr>Nationaalsocialisme in Duitsland</vt:lpstr>
      <vt:lpstr>Ideeën uit Mein Kampf</vt:lpstr>
      <vt:lpstr>Dawesplan 1924</vt:lpstr>
      <vt:lpstr>Economische wereldcrisis 1929</vt:lpstr>
      <vt:lpstr>De crisis in Duitsland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2.3 VERSAILLES EN DE REPUBLIEK VAN WEIMAR</dc:title>
  <dc:creator>Microsoft Office-gebruiker</dc:creator>
  <cp:lastModifiedBy>Microsoft Office-gebruiker</cp:lastModifiedBy>
  <cp:revision>10</cp:revision>
  <dcterms:created xsi:type="dcterms:W3CDTF">2017-09-28T12:38:58Z</dcterms:created>
  <dcterms:modified xsi:type="dcterms:W3CDTF">2017-10-09T19:21:24Z</dcterms:modified>
</cp:coreProperties>
</file>